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8" r:id="rId13"/>
    <p:sldId id="270" r:id="rId14"/>
    <p:sldId id="267" r:id="rId15"/>
    <p:sldId id="271" r:id="rId16"/>
    <p:sldId id="272" r:id="rId17"/>
    <p:sldId id="273" r:id="rId18"/>
    <p:sldId id="274" r:id="rId19"/>
    <p:sldId id="275" r:id="rId20"/>
    <p:sldId id="257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8" r:id="rId29"/>
    <p:sldId id="287" r:id="rId30"/>
    <p:sldId id="289" r:id="rId31"/>
    <p:sldId id="290" r:id="rId32"/>
    <p:sldId id="291" r:id="rId33"/>
    <p:sldId id="285" r:id="rId34"/>
    <p:sldId id="286" r:id="rId35"/>
    <p:sldId id="282" r:id="rId36"/>
    <p:sldId id="284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66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1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030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6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6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775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42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651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8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9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80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5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52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96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8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8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AAC291-058D-4440-AD7C-0A120DB589A2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0B5A9A-BE30-422B-9BC5-96EA10D9A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75438" y="56348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dirty="0" err="1" smtClean="0">
                <a:latin typeface="Tahoma" panose="020B0604030504040204" pitchFamily="34" charset="0"/>
              </a:rPr>
              <a:t>Аксайская</a:t>
            </a:r>
            <a:r>
              <a:rPr lang="ru-RU" altLang="ru-RU" sz="2400" dirty="0" smtClean="0">
                <a:latin typeface="Tahoma" panose="020B0604030504040204" pitchFamily="34" charset="0"/>
              </a:rPr>
              <a:t> профсоюзная организация работников образования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06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Совет 03.04.2024г.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976" y="2910752"/>
            <a:ext cx="3767823" cy="28258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6788" y="2922674"/>
            <a:ext cx="3778422" cy="2833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0738" y="2912077"/>
            <a:ext cx="3778421" cy="28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Совет 03.04.2024г.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878" y="2921350"/>
            <a:ext cx="3767823" cy="28258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6500" y="2920185"/>
            <a:ext cx="3758513" cy="2818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3625" y="2927050"/>
            <a:ext cx="3813432" cy="286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89" y="2433895"/>
            <a:ext cx="4962199" cy="3736245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Семинар  14.05.2024г</a:t>
            </a:r>
            <a:r>
              <a:rPr lang="ru-RU" sz="6000" b="1" dirty="0"/>
              <a:t>.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33896"/>
            <a:ext cx="4962200" cy="37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Семинар  14.05.2024г</a:t>
            </a:r>
            <a:r>
              <a:rPr lang="ru-RU" sz="6000" b="1" dirty="0"/>
              <a:t>.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0011" y="2400944"/>
            <a:ext cx="5041555" cy="376394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16" y="2441987"/>
            <a:ext cx="2803123" cy="3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4" y="2450371"/>
            <a:ext cx="5027845" cy="3785672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/>
              <a:t>Семинар  14.05.2024г</a:t>
            </a:r>
            <a:r>
              <a:rPr lang="ru-RU" sz="6000" b="1" dirty="0"/>
              <a:t>.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0371"/>
            <a:ext cx="5025081" cy="378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3729" y="2696975"/>
            <a:ext cx="8952467" cy="356378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До ноября 2024 года действовало районное отраслевое Соглашение, </a:t>
            </a:r>
            <a:r>
              <a:rPr lang="ru-RU" b="1" dirty="0" smtClean="0"/>
              <a:t>заключенное между </a:t>
            </a:r>
            <a:r>
              <a:rPr lang="ru-RU" b="1" dirty="0"/>
              <a:t>Управлением образования Администрации </a:t>
            </a:r>
            <a:r>
              <a:rPr lang="ru-RU" b="1" dirty="0" err="1"/>
              <a:t>Аксайского</a:t>
            </a:r>
            <a:r>
              <a:rPr lang="ru-RU" b="1" dirty="0"/>
              <a:t> района и районной</a:t>
            </a:r>
            <a:br>
              <a:rPr lang="ru-RU" b="1" dirty="0"/>
            </a:br>
            <a:r>
              <a:rPr lang="ru-RU" b="1" dirty="0"/>
              <a:t>организацией Профсоюза. В основу его содержания легли договоренности, достигнутые</a:t>
            </a:r>
            <a:br>
              <a:rPr lang="ru-RU" b="1" dirty="0"/>
            </a:br>
            <a:r>
              <a:rPr lang="ru-RU" b="1" dirty="0"/>
              <a:t>ранее (в предыдущем Соглашении) и рекомендации, содержавшиеся в региональном</a:t>
            </a:r>
            <a:br>
              <a:rPr lang="ru-RU" b="1" dirty="0"/>
            </a:br>
            <a:r>
              <a:rPr lang="ru-RU" b="1" dirty="0"/>
              <a:t>отраслевом Соглашении между областной организацией Профсоюза и Министерством</a:t>
            </a:r>
            <a:br>
              <a:rPr lang="ru-RU" b="1" dirty="0"/>
            </a:br>
            <a:r>
              <a:rPr lang="ru-RU" b="1" dirty="0"/>
              <a:t>общего и профессионального образования.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69542" y="537289"/>
            <a:ext cx="9601196" cy="1303867"/>
          </a:xfrm>
        </p:spPr>
        <p:txBody>
          <a:bodyPr>
            <a:normAutofit/>
          </a:bodyPr>
          <a:lstStyle/>
          <a:p>
            <a:r>
              <a:rPr lang="ru-RU" sz="6000" b="1" dirty="0"/>
              <a:t>Социальное партнерство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9257" t="12096" r="35270" b="74747"/>
          <a:stretch/>
        </p:blipFill>
        <p:spPr>
          <a:xfrm>
            <a:off x="972065" y="1478233"/>
            <a:ext cx="3105665" cy="881450"/>
          </a:xfrm>
          <a:prstGeom prst="rect">
            <a:avLst/>
          </a:prstGeom>
        </p:spPr>
      </p:pic>
      <p:pic>
        <p:nvPicPr>
          <p:cNvPr id="1026" name="Picture 2" descr="http://aksayobr.ru/files/content/image/11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1" y="2442061"/>
            <a:ext cx="2018635" cy="241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8138" y="4786326"/>
            <a:ext cx="2263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Начальник УО ААР</a:t>
            </a:r>
            <a:endParaRPr lang="ru-RU" dirty="0"/>
          </a:p>
          <a:p>
            <a:r>
              <a:rPr lang="ru-RU" b="1" i="1" dirty="0"/>
              <a:t>Кучеренко Андрей Константинович</a:t>
            </a:r>
            <a:endParaRPr lang="ru-RU" b="1" dirty="0"/>
          </a:p>
          <a:p>
            <a:endParaRPr lang="ru-RU" dirty="0"/>
          </a:p>
        </p:txBody>
      </p:sp>
      <p:pic>
        <p:nvPicPr>
          <p:cNvPr id="8" name="Picture 14" descr="https://xn--80ak6aabfbdm.xn--p1ai/media/k2/items/cache/e9f3064a37460e22935d3df9e26e53bb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r="28157"/>
          <a:stretch>
            <a:fillRect/>
          </a:stretch>
        </p:blipFill>
        <p:spPr bwMode="auto">
          <a:xfrm>
            <a:off x="10478219" y="1288762"/>
            <a:ext cx="889996" cy="10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375696"/>
            <a:ext cx="9601196" cy="3318936"/>
          </a:xfrm>
        </p:spPr>
        <p:txBody>
          <a:bodyPr>
            <a:noAutofit/>
          </a:bodyPr>
          <a:lstStyle/>
          <a:p>
            <a:r>
              <a:rPr lang="ru-RU" sz="2800" b="1" dirty="0"/>
              <a:t>Внештатным правовым инспектором труда Профсоюза оказана правовая помощь в</a:t>
            </a:r>
            <a:br>
              <a:rPr lang="ru-RU" sz="2800" b="1" dirty="0"/>
            </a:br>
            <a:r>
              <a:rPr lang="ru-RU" sz="2800" b="1" dirty="0"/>
              <a:t>разработке коллективных договоров в 10 организациях: Островской СОШ, </a:t>
            </a:r>
            <a:r>
              <a:rPr lang="ru-RU" sz="2800" b="1" dirty="0" err="1"/>
              <a:t>Рассветовской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СОШ, Октябрьской СОШ, гимназии No3, МБДОУ No22 «Ромашка», МБДОУ No6</a:t>
            </a:r>
            <a:br>
              <a:rPr lang="ru-RU" sz="2800" b="1" dirty="0"/>
            </a:br>
            <a:r>
              <a:rPr lang="ru-RU" sz="2800" b="1" dirty="0"/>
              <a:t>«Теремок», МБДОУ No18 «Колосок», МБДОУ No39 «Росинка», МБДОУ No28</a:t>
            </a:r>
            <a:br>
              <a:rPr lang="ru-RU" sz="2800" b="1" dirty="0"/>
            </a:br>
            <a:r>
              <a:rPr lang="ru-RU" sz="2800" b="1" dirty="0"/>
              <a:t>«</a:t>
            </a:r>
            <a:r>
              <a:rPr lang="ru-RU" sz="2800" b="1" dirty="0" err="1"/>
              <a:t>Рябинушка</a:t>
            </a:r>
            <a:r>
              <a:rPr lang="ru-RU" sz="2800" b="1" dirty="0"/>
              <a:t>», МБУ АР ППМСЦ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Правозащитная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6255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Проведена экспертиза 10 коллективных договоров, 10 соглашений по охране труда, </a:t>
            </a:r>
            <a:r>
              <a:rPr lang="ru-RU" sz="3600" b="1" dirty="0" smtClean="0"/>
              <a:t>10 ПВТР </a:t>
            </a:r>
            <a:r>
              <a:rPr lang="ru-RU" sz="3600" b="1" dirty="0"/>
              <a:t>и 10 положений по оплате труда.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Правозащитная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7117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455" y="2326270"/>
            <a:ext cx="11030464" cy="3318936"/>
          </a:xfrm>
        </p:spPr>
        <p:txBody>
          <a:bodyPr>
            <a:noAutofit/>
          </a:bodyPr>
          <a:lstStyle/>
          <a:p>
            <a:r>
              <a:rPr lang="ru-RU" sz="2800" b="1" dirty="0"/>
              <a:t>Связь между обкомом профсоюза, районным советом профсоюза и </a:t>
            </a:r>
            <a:r>
              <a:rPr lang="ru-RU" sz="2800" b="1" dirty="0" smtClean="0"/>
              <a:t>первичной организацией </a:t>
            </a:r>
            <a:r>
              <a:rPr lang="ru-RU" sz="2800" b="1" dirty="0"/>
              <a:t>профсоюза осуществляется по электронной почте. Для </a:t>
            </a:r>
            <a:r>
              <a:rPr lang="ru-RU" sz="2800" b="1" dirty="0" smtClean="0"/>
              <a:t>оперативности передачи </a:t>
            </a:r>
            <a:r>
              <a:rPr lang="ru-RU" sz="2800" b="1" dirty="0"/>
              <a:t>информации создана группа «Председатель ПО», «Президиум», «</a:t>
            </a:r>
            <a:r>
              <a:rPr lang="ru-RU" sz="2800" b="1" dirty="0" smtClean="0"/>
              <a:t>Совет молодых </a:t>
            </a:r>
            <a:r>
              <a:rPr lang="ru-RU" sz="2800" b="1" dirty="0"/>
              <a:t>педагогов» на информационной платформе </a:t>
            </a:r>
            <a:r>
              <a:rPr lang="ru-RU" sz="2800" b="1" dirty="0" err="1"/>
              <a:t>WhatsApp</a:t>
            </a:r>
            <a:r>
              <a:rPr lang="ru-RU" sz="2800" b="1" dirty="0"/>
              <a:t> и </a:t>
            </a:r>
            <a:r>
              <a:rPr lang="ru-RU" sz="2800" b="1" dirty="0" err="1"/>
              <a:t>Telegram</a:t>
            </a:r>
            <a:r>
              <a:rPr lang="ru-RU" sz="2800" b="1" dirty="0"/>
              <a:t>. На этих </a:t>
            </a:r>
            <a:r>
              <a:rPr lang="ru-RU" sz="2800" b="1" dirty="0" smtClean="0"/>
              <a:t>же платформах </a:t>
            </a:r>
            <a:r>
              <a:rPr lang="ru-RU" sz="2800" b="1" dirty="0"/>
              <a:t>созданы группы «Профсоюзники Дона», «Программа «Оздоровление»,</a:t>
            </a:r>
            <a:br>
              <a:rPr lang="ru-RU" sz="2800" b="1" dirty="0"/>
            </a:br>
            <a:r>
              <a:rPr lang="ru-RU" sz="2800" b="1" dirty="0"/>
              <a:t>«Профсоюзный билет».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Информационная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9585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784" y="2428425"/>
            <a:ext cx="7002162" cy="384754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Информационная </a:t>
            </a:r>
            <a:r>
              <a:rPr lang="ru-RU" sz="6000" b="1" dirty="0" smtClean="0"/>
              <a:t>работа</a:t>
            </a:r>
            <a:br>
              <a:rPr lang="ru-RU" sz="6000" b="1" dirty="0" smtClean="0"/>
            </a:br>
            <a:r>
              <a:rPr lang="en-US" sz="6000" b="1" dirty="0"/>
              <a:t>https://prof-aksay.ru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5881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65215" y="408930"/>
            <a:ext cx="3672532" cy="649288"/>
          </a:xfrm>
        </p:spPr>
        <p:txBody>
          <a:bodyPr/>
          <a:lstStyle/>
          <a:p>
            <a:r>
              <a:rPr lang="ru-RU" altLang="ru-RU" sz="3200" b="1" dirty="0">
                <a:latin typeface="Tahoma" panose="020B0604030504040204" pitchFamily="34" charset="0"/>
              </a:rPr>
              <a:t>Повестка дня</a:t>
            </a:r>
            <a:endParaRPr lang="uk-UA" altLang="ru-RU" sz="3200" b="1" dirty="0">
              <a:latin typeface="Tahoma" panose="020B060403050404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703512" y="1268760"/>
            <a:ext cx="892899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/>
              <a:t>1. Публичный отчет председателя </a:t>
            </a:r>
            <a:r>
              <a:rPr lang="ru-RU" sz="3200" dirty="0" err="1"/>
              <a:t>Аксайской</a:t>
            </a:r>
            <a:r>
              <a:rPr lang="ru-RU" sz="3200" dirty="0"/>
              <a:t> районной Организации Общероссийского Профсоюза образования за </a:t>
            </a:r>
            <a:r>
              <a:rPr lang="ru-RU" sz="3200" dirty="0" smtClean="0"/>
              <a:t>2024 </a:t>
            </a:r>
            <a:r>
              <a:rPr lang="ru-RU" sz="3200" dirty="0"/>
              <a:t>год</a:t>
            </a:r>
          </a:p>
          <a:p>
            <a:pPr marL="0" indent="0">
              <a:buNone/>
            </a:pPr>
            <a:r>
              <a:rPr lang="ru-RU" sz="3200" dirty="0"/>
              <a:t>2.Утверждение плана работы </a:t>
            </a:r>
            <a:r>
              <a:rPr lang="ru-RU" sz="3200" dirty="0" err="1"/>
              <a:t>Аксайской</a:t>
            </a:r>
            <a:r>
              <a:rPr lang="ru-RU" sz="3200" dirty="0"/>
              <a:t> районной Организации Общероссийского Профсоюза образования на </a:t>
            </a:r>
            <a:r>
              <a:rPr lang="ru-RU" sz="3200" dirty="0" smtClean="0"/>
              <a:t>2025 </a:t>
            </a:r>
            <a:r>
              <a:rPr lang="ru-RU" sz="3200" dirty="0"/>
              <a:t>год</a:t>
            </a:r>
          </a:p>
          <a:p>
            <a:pPr marL="0" indent="0">
              <a:buNone/>
            </a:pPr>
            <a:r>
              <a:rPr lang="ru-RU" sz="3200" dirty="0"/>
              <a:t>3.Утверждение финансового отчета за </a:t>
            </a:r>
            <a:r>
              <a:rPr lang="ru-RU" sz="3200" dirty="0" smtClean="0"/>
              <a:t>2024 </a:t>
            </a:r>
            <a:r>
              <a:rPr lang="ru-RU" sz="3200" dirty="0"/>
              <a:t>год</a:t>
            </a:r>
          </a:p>
          <a:p>
            <a:pPr marL="0" indent="0">
              <a:buNone/>
            </a:pPr>
            <a:r>
              <a:rPr lang="ru-RU" sz="3200" dirty="0"/>
              <a:t>6.Утверждение сметы доходов и расходов на </a:t>
            </a:r>
            <a:r>
              <a:rPr lang="ru-RU" sz="3200" dirty="0" smtClean="0"/>
              <a:t>2025 </a:t>
            </a:r>
            <a:r>
              <a:rPr lang="ru-RU" sz="3200" dirty="0"/>
              <a:t>год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531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09" y="634710"/>
            <a:ext cx="3414238" cy="2570721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6000" b="1" dirty="0"/>
              <a:t>Охрана труда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49" t="4215"/>
          <a:stretch/>
        </p:blipFill>
        <p:spPr>
          <a:xfrm>
            <a:off x="654053" y="2193686"/>
            <a:ext cx="7699115" cy="40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В </a:t>
            </a:r>
            <a:r>
              <a:rPr lang="ru-RU" sz="3200" b="1" dirty="0"/>
              <a:t>первичных организациях профсоюза:</a:t>
            </a:r>
            <a:br>
              <a:rPr lang="ru-RU" sz="3200" b="1" dirty="0"/>
            </a:br>
            <a:r>
              <a:rPr lang="ru-RU" sz="3200" b="1" dirty="0"/>
              <a:t>- ежегодное заключение соглашения по охране труда, являющееся приложением </a:t>
            </a:r>
            <a:r>
              <a:rPr lang="ru-RU" sz="3200" b="1" dirty="0" smtClean="0"/>
              <a:t>к коллективным </a:t>
            </a:r>
            <a:r>
              <a:rPr lang="ru-RU" sz="3200" b="1" dirty="0"/>
              <a:t>договорам;</a:t>
            </a:r>
            <a:br>
              <a:rPr lang="ru-RU" sz="3200" b="1" dirty="0"/>
            </a:br>
            <a:r>
              <a:rPr lang="ru-RU" sz="3200" b="1" dirty="0"/>
              <a:t>- создание комиссии по охране труда, в состав которой входит уполномоченный по </a:t>
            </a:r>
            <a:r>
              <a:rPr lang="ru-RU" sz="3200" b="1" dirty="0" smtClean="0"/>
              <a:t>охране труда </a:t>
            </a:r>
            <a:r>
              <a:rPr lang="ru-RU" sz="3200" b="1" dirty="0"/>
              <a:t>Профсоюза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Охрана труда</a:t>
            </a:r>
          </a:p>
        </p:txBody>
      </p:sp>
    </p:spTree>
    <p:extLst>
      <p:ext uri="{BB962C8B-B14F-4D97-AF65-F5344CB8AC3E}">
        <p14:creationId xmlns:p14="http://schemas.microsoft.com/office/powerpoint/2010/main" val="37408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В </a:t>
            </a:r>
            <a:r>
              <a:rPr lang="ru-RU" sz="2800" b="1" dirty="0" err="1"/>
              <a:t>Аксайской</a:t>
            </a:r>
            <a:r>
              <a:rPr lang="ru-RU" sz="2800" b="1" dirty="0"/>
              <a:t> РОП:</a:t>
            </a:r>
            <a:br>
              <a:rPr lang="ru-RU" sz="2800" b="1" dirty="0"/>
            </a:br>
            <a:r>
              <a:rPr lang="ru-RU" sz="2800" b="1" dirty="0"/>
              <a:t>- обучение профактива (уполномоченных по охране труда) и председателей ППО;</a:t>
            </a:r>
            <a:br>
              <a:rPr lang="ru-RU" sz="2800" b="1" dirty="0"/>
            </a:br>
            <a:r>
              <a:rPr lang="ru-RU" sz="2800" b="1" dirty="0"/>
              <a:t>- проведение проверок ОУ по охране труда;</a:t>
            </a:r>
            <a:br>
              <a:rPr lang="ru-RU" sz="2800" b="1" dirty="0"/>
            </a:br>
            <a:r>
              <a:rPr lang="ru-RU" sz="2800" b="1" dirty="0"/>
              <a:t>- обсуждение результатов проверок на совещаниях руководителей ОУ, на </a:t>
            </a:r>
            <a:r>
              <a:rPr lang="ru-RU" sz="2800" b="1" dirty="0" smtClean="0"/>
              <a:t>заседаниях районного </a:t>
            </a:r>
            <a:r>
              <a:rPr lang="ru-RU" sz="2800" b="1" dirty="0"/>
              <a:t>Совета Профсоюза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Охрана труда</a:t>
            </a:r>
          </a:p>
        </p:txBody>
      </p:sp>
    </p:spTree>
    <p:extLst>
      <p:ext uri="{BB962C8B-B14F-4D97-AF65-F5344CB8AC3E}">
        <p14:creationId xmlns:p14="http://schemas.microsoft.com/office/powerpoint/2010/main" val="191930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95" y="2466007"/>
            <a:ext cx="2710799" cy="3763107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Обучение профактива и штатных работников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1" y="2434217"/>
            <a:ext cx="5692346" cy="37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1261" y="2359223"/>
            <a:ext cx="9601196" cy="3318936"/>
          </a:xfrm>
        </p:spPr>
        <p:txBody>
          <a:bodyPr>
            <a:noAutofit/>
          </a:bodyPr>
          <a:lstStyle/>
          <a:p>
            <a:r>
              <a:rPr lang="ru-RU" sz="2800" b="1" dirty="0"/>
              <a:t>На районном празднике, посвященном Дню Учителя традиционно молодым </a:t>
            </a:r>
            <a:r>
              <a:rPr lang="ru-RU" sz="2800" b="1" dirty="0" smtClean="0"/>
              <a:t>педагогам, являющимися </a:t>
            </a:r>
            <a:r>
              <a:rPr lang="ru-RU" sz="2800" b="1" dirty="0"/>
              <a:t>членами профсоюза были вручены подарки </a:t>
            </a:r>
            <a:r>
              <a:rPr lang="ru-RU" sz="2800" b="1" dirty="0" err="1"/>
              <a:t>Аксайской</a:t>
            </a:r>
            <a:r>
              <a:rPr lang="ru-RU" sz="2800" b="1" dirty="0"/>
              <a:t> РООПО, </a:t>
            </a:r>
            <a:r>
              <a:rPr lang="ru-RU" sz="2800" b="1" dirty="0" smtClean="0"/>
              <a:t>5 председателей </a:t>
            </a:r>
            <a:r>
              <a:rPr lang="ru-RU" sz="2800" b="1" dirty="0"/>
              <a:t>первичных профорганизаций, были награждены почетными грамотами </a:t>
            </a:r>
            <a:r>
              <a:rPr lang="ru-RU" sz="2800" b="1" dirty="0" smtClean="0"/>
              <a:t>и премиями </a:t>
            </a:r>
            <a:r>
              <a:rPr lang="ru-RU" sz="2800" b="1" dirty="0"/>
              <a:t>президиума </a:t>
            </a:r>
            <a:r>
              <a:rPr lang="ru-RU" sz="2800" b="1" dirty="0" err="1"/>
              <a:t>Аксайской</a:t>
            </a:r>
            <a:r>
              <a:rPr lang="ru-RU" sz="2800" b="1" dirty="0"/>
              <a:t> районной организации ОПО, а также были вручены 3</a:t>
            </a:r>
            <a:br>
              <a:rPr lang="ru-RU" sz="2800" b="1" dirty="0"/>
            </a:br>
            <a:r>
              <a:rPr lang="ru-RU" sz="2800" b="1" dirty="0"/>
              <a:t>памятные медали Ростовской областной организации Профсоюза «За </a:t>
            </a:r>
            <a:r>
              <a:rPr lang="ru-RU" sz="2800" b="1" dirty="0" smtClean="0"/>
              <a:t>сохранение семейных </a:t>
            </a:r>
            <a:r>
              <a:rPr lang="ru-RU" sz="2800" b="1" dirty="0"/>
              <a:t>ценностей»</a:t>
            </a:r>
          </a:p>
          <a:p>
            <a:endParaRPr lang="ru-RU" sz="28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Профсоюзные конкурсы. Празднование Дня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4396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/>
              <a:t>Аксайская</a:t>
            </a:r>
            <a:r>
              <a:rPr lang="ru-RU" b="1" dirty="0"/>
              <a:t> районная организация Профсоюза традиционно совместно с УОААР</a:t>
            </a:r>
            <a:br>
              <a:rPr lang="ru-RU" b="1" dirty="0"/>
            </a:br>
            <a:r>
              <a:rPr lang="ru-RU" b="1" dirty="0"/>
              <a:t>участвует в проведении профессиональных конкурсов. 2024 год не стал исключением.</a:t>
            </a:r>
            <a:br>
              <a:rPr lang="ru-RU" b="1" dirty="0"/>
            </a:br>
            <a:r>
              <a:rPr lang="ru-RU" b="1" dirty="0" err="1"/>
              <a:t>Аксайская</a:t>
            </a:r>
            <a:r>
              <a:rPr lang="ru-RU" b="1" dirty="0"/>
              <a:t> РООПО участвовала в награждении победителей и лауреатов конкурса</a:t>
            </a:r>
            <a:br>
              <a:rPr lang="ru-RU" b="1" dirty="0"/>
            </a:br>
            <a:r>
              <a:rPr lang="ru-RU" b="1" dirty="0"/>
              <a:t>«Учитель года», фестиваля «Инновации в образовании», а также победителя и лауреатов</a:t>
            </a:r>
            <a:br>
              <a:rPr lang="ru-RU" b="1" dirty="0"/>
            </a:br>
            <a:r>
              <a:rPr lang="ru-RU" b="1" dirty="0"/>
              <a:t>«Конкурса лучший урок молодого педагога»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95401" y="52081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/>
            </a:r>
            <a:br>
              <a:rPr lang="ru-RU" sz="6000" b="1" dirty="0"/>
            </a:br>
            <a:r>
              <a:rPr lang="ru-RU" sz="6000" b="1" dirty="0"/>
              <a:t>Участие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26029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/>
              <a:t>В </a:t>
            </a:r>
            <a:r>
              <a:rPr lang="ru-RU" sz="2000" b="1" dirty="0" err="1" smtClean="0"/>
              <a:t>Аксайской</a:t>
            </a:r>
            <a:r>
              <a:rPr lang="ru-RU" sz="2000" b="1" dirty="0" smtClean="0"/>
              <a:t> РООПО ежегодно проводятся выездные семинары молодых педагогов.</a:t>
            </a:r>
            <a:br>
              <a:rPr lang="ru-RU" sz="2000" b="1" dirty="0" smtClean="0"/>
            </a:br>
            <a:r>
              <a:rPr lang="ru-RU" sz="2000" b="1" dirty="0" smtClean="0"/>
              <a:t>2024 год </a:t>
            </a:r>
            <a:r>
              <a:rPr lang="ru-RU" sz="2000" b="1" dirty="0"/>
              <a:t>не стал исключением. С 4 по 6 июля на базе отдыха «Затерянный мир» (ст.</a:t>
            </a:r>
            <a:br>
              <a:rPr lang="ru-RU" sz="2000" b="1" dirty="0"/>
            </a:br>
            <a:r>
              <a:rPr lang="ru-RU" sz="2000" b="1" dirty="0" err="1"/>
              <a:t>Пухляковская</a:t>
            </a:r>
            <a:r>
              <a:rPr lang="ru-RU" sz="2000" b="1" dirty="0"/>
              <a:t> Усть-Донецкого района) прошел очередной X выездной семинар молодых</a:t>
            </a:r>
            <a:br>
              <a:rPr lang="ru-RU" sz="2000" b="1" dirty="0"/>
            </a:br>
            <a:r>
              <a:rPr lang="ru-RU" sz="2000" b="1" dirty="0"/>
              <a:t>педагогов. Активное участие в организации и проведении семинара принимала</a:t>
            </a:r>
            <a:br>
              <a:rPr lang="ru-RU" sz="2000" b="1" dirty="0"/>
            </a:br>
            <a:r>
              <a:rPr lang="ru-RU" sz="2000" b="1" dirty="0"/>
              <a:t>заведующий РМК УОААР </a:t>
            </a:r>
            <a:r>
              <a:rPr lang="ru-RU" sz="2000" b="1" dirty="0" err="1"/>
              <a:t>Долгушина</a:t>
            </a:r>
            <a:r>
              <a:rPr lang="ru-RU" sz="2000" b="1" dirty="0"/>
              <a:t> И.Г., методист Сильченко Л.Н., специалист</a:t>
            </a:r>
            <a:br>
              <a:rPr lang="ru-RU" sz="2000" b="1" dirty="0"/>
            </a:br>
            <a:r>
              <a:rPr lang="ru-RU" sz="2000" b="1" dirty="0"/>
              <a:t>УОААР Щербань Ж.С., директор МБОУ СОШ пос. Янтарный Гудзенко Е.А.,</a:t>
            </a:r>
            <a:br>
              <a:rPr lang="ru-RU" sz="2000" b="1" dirty="0"/>
            </a:br>
            <a:r>
              <a:rPr lang="ru-RU" sz="2000" b="1" dirty="0"/>
              <a:t>председатель Совета молодых педагогов </a:t>
            </a:r>
            <a:r>
              <a:rPr lang="ru-RU" sz="2000" b="1" dirty="0" err="1"/>
              <a:t>Аксайской</a:t>
            </a:r>
            <a:r>
              <a:rPr lang="ru-RU" sz="2000" b="1" dirty="0"/>
              <a:t> РООПО </a:t>
            </a:r>
            <a:r>
              <a:rPr lang="ru-RU" sz="2000" b="1" dirty="0" err="1"/>
              <a:t>Гордиенкова</a:t>
            </a:r>
            <a:r>
              <a:rPr lang="ru-RU" sz="2000" b="1" dirty="0"/>
              <a:t> Ю.А.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Работа с молодежью</a:t>
            </a:r>
          </a:p>
        </p:txBody>
      </p:sp>
    </p:spTree>
    <p:extLst>
      <p:ext uri="{BB962C8B-B14F-4D97-AF65-F5344CB8AC3E}">
        <p14:creationId xmlns:p14="http://schemas.microsoft.com/office/powerpoint/2010/main" val="31090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5" y="2337965"/>
            <a:ext cx="5177135" cy="389807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Спортивные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72" y="2337965"/>
            <a:ext cx="5246152" cy="39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53" y="2450371"/>
            <a:ext cx="4790279" cy="3606799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Спортивные мероприятия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450371"/>
            <a:ext cx="4790280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1" y="2425657"/>
            <a:ext cx="5104432" cy="3843338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Спортивные мероприятия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89" y="2425657"/>
            <a:ext cx="5104433" cy="38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6460" y="497501"/>
            <a:ext cx="7643812" cy="2459884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6000" b="1" dirty="0">
                <a:solidFill>
                  <a:srgbClr val="4D4D4D"/>
                </a:solidFill>
                <a:latin typeface="Arial" panose="020B0604020202020204" pitchFamily="34" charset="0"/>
              </a:rPr>
              <a:t>Публичный</a:t>
            </a:r>
            <a:r>
              <a:rPr lang="ru-RU" sz="4000" b="1" dirty="0">
                <a:solidFill>
                  <a:srgbClr val="4D4D4D"/>
                </a:solidFill>
                <a:latin typeface="Arial" panose="020B0604020202020204" pitchFamily="34" charset="0"/>
              </a:rPr>
              <a:t> отчет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4000" b="1" dirty="0" err="1">
                <a:solidFill>
                  <a:srgbClr val="4D4D4D"/>
                </a:solidFill>
                <a:latin typeface="Arial" panose="020B0604020202020204" pitchFamily="34" charset="0"/>
              </a:rPr>
              <a:t>Аксайской</a:t>
            </a:r>
            <a:r>
              <a:rPr lang="ru-RU" sz="4000" b="1" dirty="0">
                <a:solidFill>
                  <a:srgbClr val="4D4D4D"/>
                </a:solidFill>
                <a:latin typeface="Arial" panose="020B0604020202020204" pitchFamily="34" charset="0"/>
              </a:rPr>
              <a:t> РООПО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4000" b="1" dirty="0">
                <a:solidFill>
                  <a:srgbClr val="4D4D4D"/>
                </a:solidFill>
                <a:latin typeface="Arial" panose="020B0604020202020204" pitchFamily="34" charset="0"/>
              </a:rPr>
              <a:t>за </a:t>
            </a:r>
            <a:r>
              <a:rPr lang="ru-RU" sz="4000" b="1" dirty="0" smtClean="0">
                <a:solidFill>
                  <a:srgbClr val="4D4D4D"/>
                </a:solidFill>
                <a:latin typeface="Arial" panose="020B0604020202020204" pitchFamily="34" charset="0"/>
              </a:rPr>
              <a:t>2024 </a:t>
            </a:r>
            <a:r>
              <a:rPr lang="ru-RU" sz="4000" b="1" dirty="0">
                <a:solidFill>
                  <a:srgbClr val="4D4D4D"/>
                </a:solidFill>
                <a:latin typeface="Arial" panose="020B0604020202020204" pitchFamily="34" charset="0"/>
              </a:rPr>
              <a:t>год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t="35555" r="66113" b="44385"/>
          <a:stretch/>
        </p:blipFill>
        <p:spPr>
          <a:xfrm>
            <a:off x="1095632" y="2827096"/>
            <a:ext cx="2668812" cy="3277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4692" y="3893575"/>
            <a:ext cx="521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Председатель </a:t>
            </a:r>
            <a:r>
              <a:rPr lang="ru-RU" sz="2400" b="1" dirty="0" err="1"/>
              <a:t>Аксайской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районной организации </a:t>
            </a:r>
            <a:r>
              <a:rPr lang="ru-RU" sz="2400" b="1" dirty="0" smtClean="0"/>
              <a:t>Профсоюза </a:t>
            </a:r>
          </a:p>
          <a:p>
            <a:r>
              <a:rPr lang="ru-RU" sz="2400" dirty="0" smtClean="0"/>
              <a:t>        </a:t>
            </a:r>
            <a:r>
              <a:rPr lang="ru-RU" sz="2400" b="1" dirty="0" smtClean="0"/>
              <a:t>Сергеева Галина </a:t>
            </a:r>
            <a:r>
              <a:rPr lang="ru-RU" sz="2400" b="1" dirty="0" err="1" smtClean="0"/>
              <a:t>Яковевна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660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5" y="2409182"/>
            <a:ext cx="2888411" cy="3836172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Спортивные мероприятия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47" y="2409182"/>
            <a:ext cx="2888412" cy="3836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40" y="2409182"/>
            <a:ext cx="2888413" cy="383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85999"/>
            <a:ext cx="5287307" cy="398103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8" y="2285999"/>
            <a:ext cx="5287309" cy="398103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Спортивные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6226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98" t="10431"/>
          <a:stretch/>
        </p:blipFill>
        <p:spPr>
          <a:xfrm>
            <a:off x="1836346" y="2421924"/>
            <a:ext cx="8139675" cy="388533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Организация отдыха и оздоровления</a:t>
            </a:r>
          </a:p>
        </p:txBody>
      </p:sp>
    </p:spTree>
    <p:extLst>
      <p:ext uri="{BB962C8B-B14F-4D97-AF65-F5344CB8AC3E}">
        <p14:creationId xmlns:p14="http://schemas.microsoft.com/office/powerpoint/2010/main" val="40878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47" y="2392706"/>
            <a:ext cx="5690867" cy="379391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4" y="2392706"/>
            <a:ext cx="5690864" cy="379391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Культурно-массовая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4461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3" y="2425657"/>
            <a:ext cx="5060668" cy="381038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11" y="2425657"/>
            <a:ext cx="5715579" cy="38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483323"/>
            <a:ext cx="4817073" cy="362697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Культурно-массовая работа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45" y="2483323"/>
            <a:ext cx="4817073" cy="36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833851"/>
            <a:ext cx="9601196" cy="1303867"/>
          </a:xfrm>
        </p:spPr>
        <p:txBody>
          <a:bodyPr>
            <a:normAutofit/>
          </a:bodyPr>
          <a:lstStyle/>
          <a:p>
            <a:r>
              <a:rPr lang="ru-RU" sz="6000" b="1" dirty="0"/>
              <a:t>Культурно-массовая работа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96" y="2433895"/>
            <a:ext cx="5086519" cy="3829850"/>
          </a:xfrm>
        </p:spPr>
      </p:pic>
    </p:spTree>
    <p:extLst>
      <p:ext uri="{BB962C8B-B14F-4D97-AF65-F5344CB8AC3E}">
        <p14:creationId xmlns:p14="http://schemas.microsoft.com/office/powerpoint/2010/main" val="25015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Спасибо!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2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Организационная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В </a:t>
            </a:r>
            <a:r>
              <a:rPr lang="ru-RU" sz="3600" dirty="0" err="1"/>
              <a:t>Аксайской</a:t>
            </a:r>
            <a:r>
              <a:rPr lang="ru-RU" sz="3600" dirty="0"/>
              <a:t> районной организации </a:t>
            </a:r>
            <a:r>
              <a:rPr lang="ru-RU" sz="3600" dirty="0" smtClean="0"/>
              <a:t>Профсоюза </a:t>
            </a:r>
            <a:r>
              <a:rPr lang="ru-RU" sz="3600" dirty="0"/>
              <a:t>состоит </a:t>
            </a:r>
            <a:r>
              <a:rPr lang="ru-RU" sz="3600" b="1" dirty="0"/>
              <a:t>50</a:t>
            </a:r>
            <a:r>
              <a:rPr lang="ru-RU" sz="3600" dirty="0"/>
              <a:t> </a:t>
            </a:r>
            <a:r>
              <a:rPr lang="ru-RU" sz="3600" dirty="0" smtClean="0"/>
              <a:t>первичных профорганизаций</a:t>
            </a:r>
            <a:r>
              <a:rPr lang="ru-RU" sz="3600" dirty="0"/>
              <a:t>. </a:t>
            </a:r>
            <a:endParaRPr lang="ru-RU" sz="3600" dirty="0" smtClean="0"/>
          </a:p>
          <a:p>
            <a:r>
              <a:rPr lang="ru-RU" sz="3600" dirty="0" smtClean="0"/>
              <a:t>В </a:t>
            </a:r>
            <a:r>
              <a:rPr lang="ru-RU" sz="3600" dirty="0"/>
              <a:t>2024 году создана новая профсоюзная организация МБДОУ </a:t>
            </a:r>
            <a:r>
              <a:rPr lang="ru-RU" sz="3600" dirty="0" smtClean="0"/>
              <a:t>No23 </a:t>
            </a:r>
            <a:r>
              <a:rPr lang="ru-RU" sz="3600" b="1" dirty="0" smtClean="0"/>
              <a:t>«</a:t>
            </a:r>
            <a:r>
              <a:rPr lang="ru-RU" sz="3600" b="1" dirty="0" err="1" smtClean="0"/>
              <a:t>Семицветик</a:t>
            </a:r>
            <a:r>
              <a:rPr lang="ru-RU" sz="3600" b="1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9790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441600"/>
            <a:ext cx="9601196" cy="331893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100</a:t>
            </a:r>
            <a:r>
              <a:rPr lang="ru-RU" sz="3200" b="1" dirty="0"/>
              <a:t>%</a:t>
            </a:r>
            <a:r>
              <a:rPr lang="ru-RU" sz="3200" dirty="0"/>
              <a:t> работников являются </a:t>
            </a:r>
            <a:r>
              <a:rPr lang="ru-RU" sz="3200" dirty="0" smtClean="0"/>
              <a:t>членами Профсоюза</a:t>
            </a:r>
            <a:endParaRPr lang="ru-RU" sz="3200" dirty="0"/>
          </a:p>
          <a:p>
            <a:r>
              <a:rPr lang="ru-RU" sz="3200" dirty="0"/>
              <a:t>ППО МБОУ ДО АР «ДМШ пос. </a:t>
            </a:r>
            <a:r>
              <a:rPr lang="ru-RU" sz="3200" dirty="0" err="1"/>
              <a:t>Реконструктор</a:t>
            </a:r>
            <a:r>
              <a:rPr lang="ru-RU" sz="3200" dirty="0"/>
              <a:t>», ППО МБДОУ </a:t>
            </a:r>
            <a:r>
              <a:rPr lang="en-US" sz="3200" dirty="0"/>
              <a:t>No8 «</a:t>
            </a:r>
            <a:r>
              <a:rPr lang="ru-RU" sz="3200" dirty="0"/>
              <a:t>Малыш», ППО</a:t>
            </a:r>
            <a:br>
              <a:rPr lang="ru-RU" sz="3200" dirty="0"/>
            </a:br>
            <a:r>
              <a:rPr lang="ru-RU" sz="3200" dirty="0"/>
              <a:t>МБДОУ </a:t>
            </a:r>
            <a:r>
              <a:rPr lang="en-US" sz="3200" dirty="0"/>
              <a:t>No13 «</a:t>
            </a:r>
            <a:r>
              <a:rPr lang="ru-RU" sz="3200" dirty="0"/>
              <a:t>Сказка», ППО МБДОУ </a:t>
            </a:r>
            <a:r>
              <a:rPr lang="en-US" sz="3200" dirty="0"/>
              <a:t>No6 «</a:t>
            </a:r>
            <a:r>
              <a:rPr lang="ru-RU" sz="3200" dirty="0"/>
              <a:t>Теремок», ППО МБДОУ </a:t>
            </a:r>
            <a:r>
              <a:rPr lang="en-US" sz="3200" dirty="0"/>
              <a:t>No28 «</a:t>
            </a:r>
            <a:r>
              <a:rPr lang="ru-RU" sz="3200" dirty="0" err="1"/>
              <a:t>Рябинушка</a:t>
            </a:r>
            <a:r>
              <a:rPr lang="ru-RU" sz="3200" dirty="0"/>
              <a:t>»,</a:t>
            </a:r>
            <a:br>
              <a:rPr lang="ru-RU" sz="3200" dirty="0"/>
            </a:br>
            <a:r>
              <a:rPr lang="ru-RU" sz="3200" dirty="0"/>
              <a:t>ППО МБДОУ </a:t>
            </a:r>
            <a:r>
              <a:rPr lang="en-US" sz="3200" dirty="0"/>
              <a:t>No19 «</a:t>
            </a:r>
            <a:r>
              <a:rPr lang="ru-RU" sz="3200" dirty="0"/>
              <a:t>Аленушка», МБДОУ </a:t>
            </a:r>
            <a:r>
              <a:rPr lang="en-US" sz="3200" dirty="0"/>
              <a:t>No29 </a:t>
            </a:r>
            <a:r>
              <a:rPr lang="ru-RU" sz="3200" dirty="0" err="1"/>
              <a:t>Черемушка</a:t>
            </a:r>
            <a:r>
              <a:rPr lang="ru-RU" sz="3200" dirty="0"/>
              <a:t>».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Организационная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429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276840"/>
            <a:ext cx="9924534" cy="3318936"/>
          </a:xfrm>
        </p:spPr>
        <p:txBody>
          <a:bodyPr>
            <a:noAutofit/>
          </a:bodyPr>
          <a:lstStyle/>
          <a:p>
            <a:r>
              <a:rPr lang="ru-RU" sz="3200" b="1" dirty="0"/>
              <a:t>80% и </a:t>
            </a:r>
            <a:r>
              <a:rPr lang="ru-RU" sz="3200" b="1" dirty="0" smtClean="0"/>
              <a:t>более</a:t>
            </a:r>
            <a:r>
              <a:rPr lang="ru-RU" sz="3200" dirty="0" smtClean="0"/>
              <a:t>:</a:t>
            </a:r>
          </a:p>
          <a:p>
            <a:r>
              <a:rPr lang="ru-RU" sz="3200" dirty="0"/>
              <a:t>ППО МБОУ СОШ пос. Янтарный, ППО МБОУ Ленинской СОШ, ППО МБДОУ </a:t>
            </a:r>
            <a:r>
              <a:rPr lang="en-US" sz="3200" dirty="0"/>
              <a:t>No39</a:t>
            </a:r>
            <a:br>
              <a:rPr lang="en-US" sz="3200" dirty="0"/>
            </a:br>
            <a:r>
              <a:rPr lang="en-US" sz="3200" dirty="0"/>
              <a:t>«</a:t>
            </a:r>
            <a:r>
              <a:rPr lang="ru-RU" sz="3200" dirty="0"/>
              <a:t>Росинка», ППО МБОУ </a:t>
            </a:r>
            <a:r>
              <a:rPr lang="ru-RU" sz="3200" dirty="0" err="1"/>
              <a:t>Истоминская</a:t>
            </a:r>
            <a:r>
              <a:rPr lang="ru-RU" sz="3200" dirty="0"/>
              <a:t>, ППО ППМСЦ, ППО МБДОУ </a:t>
            </a:r>
            <a:r>
              <a:rPr lang="en-US" sz="3200" dirty="0"/>
              <a:t>No18 «</a:t>
            </a:r>
            <a:r>
              <a:rPr lang="ru-RU" sz="3200" dirty="0"/>
              <a:t>Колосок»,</a:t>
            </a:r>
            <a:br>
              <a:rPr lang="ru-RU" sz="3200" dirty="0"/>
            </a:br>
            <a:r>
              <a:rPr lang="ru-RU" sz="3200" dirty="0"/>
              <a:t>ППО МБДОУ </a:t>
            </a:r>
            <a:r>
              <a:rPr lang="en-US" sz="3200" dirty="0"/>
              <a:t>No24 «</a:t>
            </a:r>
            <a:r>
              <a:rPr lang="ru-RU" sz="3200" dirty="0"/>
              <a:t>Солнышко», ППО МБДОУ </a:t>
            </a:r>
            <a:r>
              <a:rPr lang="en-US" sz="3200" dirty="0"/>
              <a:t>No1 «</a:t>
            </a:r>
            <a:r>
              <a:rPr lang="ru-RU" sz="3200" dirty="0"/>
              <a:t>Лучик», ППО МБДОУ </a:t>
            </a:r>
            <a:r>
              <a:rPr lang="en-US" sz="3200" dirty="0" smtClean="0"/>
              <a:t>No20</a:t>
            </a:r>
            <a:r>
              <a:rPr lang="ru-RU" sz="3200" dirty="0" smtClean="0"/>
              <a:t> </a:t>
            </a:r>
            <a:r>
              <a:rPr lang="en-US" sz="3200" dirty="0" smtClean="0"/>
              <a:t>«</a:t>
            </a:r>
            <a:r>
              <a:rPr lang="ru-RU" sz="3200" dirty="0"/>
              <a:t>Лилия»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Организационная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6747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ниже </a:t>
            </a:r>
            <a:r>
              <a:rPr lang="ru-RU" sz="4800" b="1" dirty="0"/>
              <a:t>30% </a:t>
            </a:r>
            <a:r>
              <a:rPr lang="ru-RU" sz="4800" dirty="0"/>
              <a:t>:</a:t>
            </a:r>
            <a:r>
              <a:rPr lang="ru-RU" sz="4800" dirty="0" err="1"/>
              <a:t>Аксайская</a:t>
            </a:r>
            <a:r>
              <a:rPr lang="ru-RU" sz="4800" dirty="0"/>
              <a:t> СОШ No4, </a:t>
            </a:r>
            <a:r>
              <a:rPr lang="ru-RU" sz="4800" dirty="0" err="1"/>
              <a:t>Ольгинская</a:t>
            </a:r>
            <a:r>
              <a:rPr lang="ru-RU" sz="4800" dirty="0"/>
              <a:t> СОШ, </a:t>
            </a:r>
            <a:r>
              <a:rPr lang="ru-RU" sz="4800" dirty="0" err="1"/>
              <a:t>Реконструкторская</a:t>
            </a:r>
            <a:r>
              <a:rPr lang="ru-RU" sz="4800" dirty="0"/>
              <a:t> СОШ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Организационная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4832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В 2024 году прошло 2 заседания районного совета Профсоюза, на них </a:t>
            </a:r>
            <a:r>
              <a:rPr lang="ru-RU" dirty="0" smtClean="0"/>
              <a:t>рассматривались вопросы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-Утверждение публичного отчета районного совета Профсоюза за </a:t>
            </a:r>
            <a:r>
              <a:rPr lang="ru-RU" dirty="0" smtClean="0"/>
              <a:t>2023 </a:t>
            </a:r>
            <a:r>
              <a:rPr lang="ru-RU" dirty="0"/>
              <a:t>год;</a:t>
            </a:r>
            <a:br>
              <a:rPr lang="ru-RU" dirty="0"/>
            </a:br>
            <a:r>
              <a:rPr lang="ru-RU" dirty="0"/>
              <a:t>-Утверждение плана общих мероприятий районного Совета Профсоюза на </a:t>
            </a:r>
            <a:r>
              <a:rPr lang="ru-RU" dirty="0" smtClean="0"/>
              <a:t>2024год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-Утверждение финансового отчета за </a:t>
            </a:r>
            <a:r>
              <a:rPr lang="ru-RU" dirty="0" smtClean="0"/>
              <a:t>2023 </a:t>
            </a:r>
            <a:r>
              <a:rPr lang="ru-RU" dirty="0"/>
              <a:t>год и сметы доходов и расходов на </a:t>
            </a:r>
            <a:r>
              <a:rPr lang="ru-RU" dirty="0" smtClean="0"/>
              <a:t>2024 </a:t>
            </a:r>
            <a:r>
              <a:rPr lang="ru-RU" dirty="0"/>
              <a:t>год;</a:t>
            </a:r>
            <a:br>
              <a:rPr lang="ru-RU" dirty="0"/>
            </a:br>
            <a:r>
              <a:rPr lang="ru-RU" dirty="0"/>
              <a:t>-Об электронном учете членов Профсоюза </a:t>
            </a:r>
            <a:r>
              <a:rPr lang="ru-RU" dirty="0" err="1"/>
              <a:t>Аксайской</a:t>
            </a:r>
            <a:r>
              <a:rPr lang="ru-RU" dirty="0"/>
              <a:t> районной организации Профсоюза;</a:t>
            </a:r>
            <a:br>
              <a:rPr lang="ru-RU" dirty="0"/>
            </a:br>
            <a:r>
              <a:rPr lang="ru-RU" dirty="0"/>
              <a:t>-О созыве очередной </a:t>
            </a:r>
            <a:r>
              <a:rPr lang="ru-RU" dirty="0" err="1"/>
              <a:t>отчётно</a:t>
            </a:r>
            <a:r>
              <a:rPr lang="ru-RU" dirty="0"/>
              <a:t> - выборной конференции местной организации Профсоюза.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Организационная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76809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711" y="2930960"/>
            <a:ext cx="3778808" cy="2834106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6000" b="1" dirty="0" smtClean="0"/>
              <a:t>Совет 03.04.2024г.</a:t>
            </a:r>
            <a:endParaRPr lang="ru-RU" sz="6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8212" y="2918084"/>
            <a:ext cx="3793524" cy="2845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6427" y="2930961"/>
            <a:ext cx="3778810" cy="28341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0896" y="857337"/>
            <a:ext cx="2245496" cy="168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178</TotalTime>
  <Words>407</Words>
  <Application>Microsoft Office PowerPoint</Application>
  <PresentationFormat>Широкоэкранный</PresentationFormat>
  <Paragraphs>63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Garamond</vt:lpstr>
      <vt:lpstr>Tahoma</vt:lpstr>
      <vt:lpstr>Натуральные материалы</vt:lpstr>
      <vt:lpstr>Презентация PowerPoint</vt:lpstr>
      <vt:lpstr>Повестка дня</vt:lpstr>
      <vt:lpstr>Презентация PowerPoint</vt:lpstr>
      <vt:lpstr>Организационная работа</vt:lpstr>
      <vt:lpstr>Организационная работа</vt:lpstr>
      <vt:lpstr>Организационная работа</vt:lpstr>
      <vt:lpstr>Организационная работа</vt:lpstr>
      <vt:lpstr>Организационная работа</vt:lpstr>
      <vt:lpstr>Совет 03.04.2024г.</vt:lpstr>
      <vt:lpstr>Совет 03.04.2024г.</vt:lpstr>
      <vt:lpstr>Совет 03.04.2024г.</vt:lpstr>
      <vt:lpstr>Семинар  14.05.2024г.</vt:lpstr>
      <vt:lpstr>Семинар  14.05.2024г.</vt:lpstr>
      <vt:lpstr>Семинар  14.05.2024г.</vt:lpstr>
      <vt:lpstr>Социальное партнерство</vt:lpstr>
      <vt:lpstr>Правозащитная работа</vt:lpstr>
      <vt:lpstr>Правозащитная работа</vt:lpstr>
      <vt:lpstr>Информационная работа</vt:lpstr>
      <vt:lpstr>Информационная работа https://prof-aksay.ru</vt:lpstr>
      <vt:lpstr>Охрана труда</vt:lpstr>
      <vt:lpstr>Охрана труда</vt:lpstr>
      <vt:lpstr>Охрана труда</vt:lpstr>
      <vt:lpstr>Обучение профактива и штатных работников</vt:lpstr>
      <vt:lpstr>Профсоюзные конкурсы. Празднование Дня Учителя</vt:lpstr>
      <vt:lpstr> Участие в профессиональных конкурсах</vt:lpstr>
      <vt:lpstr>Работа с молодежью</vt:lpstr>
      <vt:lpstr>Спортивные мероприятия</vt:lpstr>
      <vt:lpstr>Спортивные мероприятия</vt:lpstr>
      <vt:lpstr>Спортивные мероприятия</vt:lpstr>
      <vt:lpstr>Спортивные мероприятия</vt:lpstr>
      <vt:lpstr>Спортивные мероприятия</vt:lpstr>
      <vt:lpstr>Организация отдыха и оздоровления</vt:lpstr>
      <vt:lpstr>Культурно-массовая работа</vt:lpstr>
      <vt:lpstr>Презентация PowerPoint</vt:lpstr>
      <vt:lpstr>Культурно-массовая работа</vt:lpstr>
      <vt:lpstr>Культурно-массовая работа</vt:lpstr>
      <vt:lpstr>Спасибо!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</cp:revision>
  <dcterms:created xsi:type="dcterms:W3CDTF">2025-03-30T14:16:18Z</dcterms:created>
  <dcterms:modified xsi:type="dcterms:W3CDTF">2025-04-16T05:13:28Z</dcterms:modified>
</cp:coreProperties>
</file>